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notesMasterIdLst>
    <p:notesMasterId r:id="rId10"/>
  </p:notesMasterIdLst>
  <p:sldIdLst>
    <p:sldId id="271" r:id="rId3"/>
    <p:sldId id="640" r:id="rId4"/>
    <p:sldId id="257" r:id="rId5"/>
    <p:sldId id="304" r:id="rId6"/>
    <p:sldId id="937" r:id="rId7"/>
    <p:sldId id="641" r:id="rId8"/>
    <p:sldId id="265" r:id="rId9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5740"/>
    <a:srgbClr val="EEB221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40" cy="471055"/>
          </a:xfrm>
          <a:prstGeom prst="rect">
            <a:avLst/>
          </a:prstGeom>
        </p:spPr>
        <p:txBody>
          <a:bodyPr vert="horz" lIns="94229" tIns="47115" rIns="94229" bIns="471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1" y="0"/>
            <a:ext cx="3077740" cy="471055"/>
          </a:xfrm>
          <a:prstGeom prst="rect">
            <a:avLst/>
          </a:prstGeom>
        </p:spPr>
        <p:txBody>
          <a:bodyPr vert="horz" lIns="94229" tIns="47115" rIns="94229" bIns="47115" rtlCol="0"/>
          <a:lstStyle>
            <a:lvl1pPr algn="r">
              <a:defRPr sz="1200"/>
            </a:lvl1pPr>
          </a:lstStyle>
          <a:p>
            <a:fld id="{825E314F-F3ED-48F9-8FFE-4BD4CF71F228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5" rIns="94229" bIns="471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3"/>
            <a:ext cx="5681980" cy="3696712"/>
          </a:xfrm>
          <a:prstGeom prst="rect">
            <a:avLst/>
          </a:prstGeom>
        </p:spPr>
        <p:txBody>
          <a:bodyPr vert="horz" lIns="94229" tIns="47115" rIns="94229" bIns="4711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3"/>
            <a:ext cx="3077740" cy="471054"/>
          </a:xfrm>
          <a:prstGeom prst="rect">
            <a:avLst/>
          </a:prstGeom>
        </p:spPr>
        <p:txBody>
          <a:bodyPr vert="horz" lIns="94229" tIns="47115" rIns="94229" bIns="471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1" y="8917423"/>
            <a:ext cx="3077740" cy="471054"/>
          </a:xfrm>
          <a:prstGeom prst="rect">
            <a:avLst/>
          </a:prstGeom>
        </p:spPr>
        <p:txBody>
          <a:bodyPr vert="horz" lIns="94229" tIns="47115" rIns="94229" bIns="47115" rtlCol="0" anchor="b"/>
          <a:lstStyle>
            <a:lvl1pPr algn="r">
              <a:defRPr sz="1200"/>
            </a:lvl1pPr>
          </a:lstStyle>
          <a:p>
            <a:fld id="{2DE13AE5-EEEF-4024-86E6-3AB26A650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87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E13AE5-EEEF-4024-86E6-3AB26A650C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04850"/>
            <a:ext cx="6261100" cy="35210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p:notes"/>
          <p:cNvSpPr txBox="1">
            <a:spLocks noGrp="1"/>
          </p:cNvSpPr>
          <p:nvPr>
            <p:ph type="body" idx="1"/>
          </p:nvPr>
        </p:nvSpPr>
        <p:spPr>
          <a:xfrm>
            <a:off x="710248" y="4459527"/>
            <a:ext cx="5681980" cy="4224814"/>
          </a:xfrm>
          <a:prstGeom prst="rect">
            <a:avLst/>
          </a:prstGeom>
        </p:spPr>
        <p:txBody>
          <a:bodyPr spcFirstLastPara="1" wrap="square" lIns="94214" tIns="94214" rIns="94214" bIns="94214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cs typeface="Calibri"/>
              </a:rPr>
              <a:t>Pat</a:t>
            </a:r>
            <a:endParaRPr lang="en-US" altLang="en-US" dirty="0">
              <a:cs typeface="Arial" charset="0"/>
            </a:endParaRPr>
          </a:p>
        </p:txBody>
      </p:sp>
      <p:sp>
        <p:nvSpPr>
          <p:cNvPr id="542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31547" indent="-281364">
              <a:defRPr>
                <a:solidFill>
                  <a:schemeClr val="tx1"/>
                </a:solidFill>
                <a:latin typeface="Arial" charset="0"/>
              </a:defRPr>
            </a:lvl2pPr>
            <a:lvl3pPr marL="1125454" indent="-225093">
              <a:defRPr>
                <a:solidFill>
                  <a:schemeClr val="tx1"/>
                </a:solidFill>
                <a:latin typeface="Arial" charset="0"/>
              </a:defRPr>
            </a:lvl3pPr>
            <a:lvl4pPr marL="1575634" indent="-225093">
              <a:defRPr>
                <a:solidFill>
                  <a:schemeClr val="tx1"/>
                </a:solidFill>
                <a:latin typeface="Arial" charset="0"/>
              </a:defRPr>
            </a:lvl4pPr>
            <a:lvl5pPr marL="2025816" indent="-225093">
              <a:defRPr>
                <a:solidFill>
                  <a:schemeClr val="tx1"/>
                </a:solidFill>
                <a:latin typeface="Arial" charset="0"/>
              </a:defRPr>
            </a:lvl5pPr>
            <a:lvl6pPr marL="2475998" indent="-2250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26177" indent="-2250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76358" indent="-2250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26542" indent="-2250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BA472FB-CCBC-4B2F-9AE8-1549AE77366D}" type="slidenum">
              <a:rPr lang="en-US" altLang="en-US" smtClean="0">
                <a:cs typeface="Arial" charset="0"/>
              </a:rPr>
              <a:pPr/>
              <a:t>5</a:t>
            </a:fld>
            <a:endParaRPr lang="en-US" altLang="en-US">
              <a:cs typeface="Arial" charset="0"/>
            </a:endParaRPr>
          </a:p>
        </p:txBody>
      </p:sp>
      <p:sp>
        <p:nvSpPr>
          <p:cNvPr id="54277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31547" indent="-281364">
              <a:defRPr>
                <a:solidFill>
                  <a:schemeClr val="tx1"/>
                </a:solidFill>
                <a:latin typeface="Arial" charset="0"/>
              </a:defRPr>
            </a:lvl2pPr>
            <a:lvl3pPr marL="1125454" indent="-225093">
              <a:defRPr>
                <a:solidFill>
                  <a:schemeClr val="tx1"/>
                </a:solidFill>
                <a:latin typeface="Arial" charset="0"/>
              </a:defRPr>
            </a:lvl3pPr>
            <a:lvl4pPr marL="1575634" indent="-225093">
              <a:defRPr>
                <a:solidFill>
                  <a:schemeClr val="tx1"/>
                </a:solidFill>
                <a:latin typeface="Arial" charset="0"/>
              </a:defRPr>
            </a:lvl4pPr>
            <a:lvl5pPr marL="2025816" indent="-225093">
              <a:defRPr>
                <a:solidFill>
                  <a:schemeClr val="tx1"/>
                </a:solidFill>
                <a:latin typeface="Arial" charset="0"/>
              </a:defRPr>
            </a:lvl5pPr>
            <a:lvl6pPr marL="2475998" indent="-2250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26177" indent="-2250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76358" indent="-2250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26542" indent="-2250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/>
              <a:t>Popp, 2023</a:t>
            </a:r>
          </a:p>
        </p:txBody>
      </p:sp>
    </p:spTree>
    <p:extLst>
      <p:ext uri="{BB962C8B-B14F-4D97-AF65-F5344CB8AC3E}">
        <p14:creationId xmlns:p14="http://schemas.microsoft.com/office/powerpoint/2010/main" val="4138469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4728c4a469_2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48388" cy="3457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4728c4a469_2_9:notes"/>
          <p:cNvSpPr txBox="1">
            <a:spLocks noGrp="1"/>
          </p:cNvSpPr>
          <p:nvPr>
            <p:ph type="body" idx="1"/>
          </p:nvPr>
        </p:nvSpPr>
        <p:spPr>
          <a:xfrm>
            <a:off x="694179" y="4380435"/>
            <a:ext cx="5553428" cy="4149885"/>
          </a:xfrm>
          <a:prstGeom prst="rect">
            <a:avLst/>
          </a:prstGeom>
        </p:spPr>
        <p:txBody>
          <a:bodyPr spcFirstLastPara="1" wrap="square" lIns="92348" tIns="92348" rIns="92348" bIns="92348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79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096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B99A8-B756-406F-A1D1-1735030DB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410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528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045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0" name="Google Shape;20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5470157"/>
            <a:ext cx="12192004" cy="11846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1052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176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051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5833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0538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" name="Google Shape;38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02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3200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0" name="Google Shape;20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5470157"/>
            <a:ext cx="12192004" cy="11846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30002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987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155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9606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62518-2713-2F35-895A-37B80B0F4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048D63-8B95-4AE9-22A2-79117D168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DB5BB-C27E-4F24-34C2-EA36A41C4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B857-BB64-DC41-8718-7F6FF860D9FF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5EBED-F5A9-C254-A12C-BE09BCE29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11401-2797-D2BD-0FC2-45C8F2577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93888"/>
      </p:ext>
    </p:extLst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1pPr>
            <a:lvl2pPr marL="1219170" lvl="1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1pPr>
            <a:lvl2pPr marL="1219170" lvl="1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 dirty="0"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790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580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 dirty="0"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800"/>
            </a:lvl1pPr>
            <a:lvl2pPr marL="1219170" lvl="1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 dirty="0"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56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72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91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41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44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1611" y="861723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buNone/>
              <a:defRPr sz="1333">
                <a:solidFill>
                  <a:schemeClr val="dk2"/>
                </a:solidFill>
              </a:defRPr>
            </a:lvl1pPr>
            <a:lvl2pPr lvl="1" algn="r" rtl="0">
              <a:buNone/>
              <a:defRPr sz="1333">
                <a:solidFill>
                  <a:schemeClr val="dk2"/>
                </a:solidFill>
              </a:defRPr>
            </a:lvl2pPr>
            <a:lvl3pPr lvl="2" algn="r" rtl="0">
              <a:buNone/>
              <a:defRPr sz="1333">
                <a:solidFill>
                  <a:schemeClr val="dk2"/>
                </a:solidFill>
              </a:defRPr>
            </a:lvl3pPr>
            <a:lvl4pPr lvl="3" algn="r" rtl="0">
              <a:buNone/>
              <a:defRPr sz="1333">
                <a:solidFill>
                  <a:schemeClr val="dk2"/>
                </a:solidFill>
              </a:defRPr>
            </a:lvl4pPr>
            <a:lvl5pPr lvl="4" algn="r" rtl="0">
              <a:buNone/>
              <a:defRPr sz="1333">
                <a:solidFill>
                  <a:schemeClr val="dk2"/>
                </a:solidFill>
              </a:defRPr>
            </a:lvl5pPr>
            <a:lvl6pPr lvl="5" algn="r" rtl="0">
              <a:buNone/>
              <a:defRPr sz="1333">
                <a:solidFill>
                  <a:schemeClr val="dk2"/>
                </a:solidFill>
              </a:defRPr>
            </a:lvl6pPr>
            <a:lvl7pPr lvl="6" algn="r" rtl="0">
              <a:buNone/>
              <a:defRPr sz="1333">
                <a:solidFill>
                  <a:schemeClr val="dk2"/>
                </a:solidFill>
              </a:defRPr>
            </a:lvl7pPr>
            <a:lvl8pPr lvl="7" algn="r" rtl="0">
              <a:buNone/>
              <a:defRPr sz="1333">
                <a:solidFill>
                  <a:schemeClr val="dk2"/>
                </a:solidFill>
              </a:defRPr>
            </a:lvl8pPr>
            <a:lvl9pPr lvl="8" algn="r" rtl="0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1162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9" r:id="rId7"/>
    <p:sldLayoutId id="2147483670" r:id="rId8"/>
    <p:sldLayoutId id="2147483673" r:id="rId9"/>
    <p:sldLayoutId id="2147483690" r:id="rId10"/>
    <p:sldLayoutId id="214748369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buNone/>
              <a:defRPr sz="1333">
                <a:solidFill>
                  <a:schemeClr val="dk2"/>
                </a:solidFill>
              </a:defRPr>
            </a:lvl1pPr>
            <a:lvl2pPr lvl="1" algn="r" rtl="0">
              <a:buNone/>
              <a:defRPr sz="1333">
                <a:solidFill>
                  <a:schemeClr val="dk2"/>
                </a:solidFill>
              </a:defRPr>
            </a:lvl2pPr>
            <a:lvl3pPr lvl="2" algn="r" rtl="0">
              <a:buNone/>
              <a:defRPr sz="1333">
                <a:solidFill>
                  <a:schemeClr val="dk2"/>
                </a:solidFill>
              </a:defRPr>
            </a:lvl3pPr>
            <a:lvl4pPr lvl="3" algn="r" rtl="0">
              <a:buNone/>
              <a:defRPr sz="1333">
                <a:solidFill>
                  <a:schemeClr val="dk2"/>
                </a:solidFill>
              </a:defRPr>
            </a:lvl4pPr>
            <a:lvl5pPr lvl="4" algn="r" rtl="0">
              <a:buNone/>
              <a:defRPr sz="1333">
                <a:solidFill>
                  <a:schemeClr val="dk2"/>
                </a:solidFill>
              </a:defRPr>
            </a:lvl5pPr>
            <a:lvl6pPr lvl="5" algn="r" rtl="0">
              <a:buNone/>
              <a:defRPr sz="1333">
                <a:solidFill>
                  <a:schemeClr val="dk2"/>
                </a:solidFill>
              </a:defRPr>
            </a:lvl6pPr>
            <a:lvl7pPr lvl="6" algn="r" rtl="0">
              <a:buNone/>
              <a:defRPr sz="1333">
                <a:solidFill>
                  <a:schemeClr val="dk2"/>
                </a:solidFill>
              </a:defRPr>
            </a:lvl7pPr>
            <a:lvl8pPr lvl="7" algn="r" rtl="0">
              <a:buNone/>
              <a:defRPr sz="1333">
                <a:solidFill>
                  <a:schemeClr val="dk2"/>
                </a:solidFill>
              </a:defRPr>
            </a:lvl8pPr>
            <a:lvl9pPr lvl="8" algn="r" rtl="0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97198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rojecthopevirginia.org/learning-library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msas.qualtrics.com/jfe/form/SV_0BNJ5oiBUxPXbtb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pxpopp@wm.ed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rojecthopevirginia.org/mckinney-vento-liaisons/monitori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56;p13">
            <a:extLst>
              <a:ext uri="{FF2B5EF4-FFF2-40B4-BE49-F238E27FC236}">
                <a16:creationId xmlns:a16="http://schemas.microsoft.com/office/drawing/2014/main" id="{7F4041A3-2F09-E450-B7F0-FB59A24BDBA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9" r="9"/>
          <a:stretch/>
        </p:blipFill>
        <p:spPr>
          <a:xfrm>
            <a:off x="233680" y="1510274"/>
            <a:ext cx="11231341" cy="40167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3941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33117" y="1372892"/>
            <a:ext cx="11725769" cy="5310531"/>
          </a:xfrm>
          <a:custGeom>
            <a:avLst/>
            <a:gdLst/>
            <a:ahLst/>
            <a:cxnLst/>
            <a:rect l="l" t="t" r="r" b="b"/>
            <a:pathLst>
              <a:path w="17588653" h="7965797">
                <a:moveTo>
                  <a:pt x="0" y="0"/>
                </a:moveTo>
                <a:lnTo>
                  <a:pt x="17588652" y="0"/>
                </a:lnTo>
                <a:lnTo>
                  <a:pt x="17588652" y="7965796"/>
                </a:lnTo>
                <a:lnTo>
                  <a:pt x="0" y="79657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7375" b="-6825"/>
            </a:stretch>
          </a:blipFill>
          <a:ln w="19050" cap="sq">
            <a:solidFill>
              <a:srgbClr val="000000"/>
            </a:solidFill>
            <a:prstDash val="solid"/>
            <a:miter/>
          </a:ln>
        </p:spPr>
        <p:txBody>
          <a:bodyPr/>
          <a:lstStyle/>
          <a:p>
            <a:endParaRPr lang="en-US" sz="1400"/>
          </a:p>
        </p:txBody>
      </p:sp>
      <p:sp>
        <p:nvSpPr>
          <p:cNvPr id="5" name="TextBox 5"/>
          <p:cNvSpPr txBox="1"/>
          <p:nvPr/>
        </p:nvSpPr>
        <p:spPr>
          <a:xfrm>
            <a:off x="834190" y="186625"/>
            <a:ext cx="10111108" cy="8349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113"/>
              </a:lnSpc>
              <a:spcBef>
                <a:spcPct val="0"/>
              </a:spcBef>
            </a:pPr>
            <a:r>
              <a:rPr lang="en-US" sz="4800" dirty="0">
                <a:solidFill>
                  <a:srgbClr val="135740"/>
                </a:solidFill>
                <a:latin typeface="Montserrat SemiBold" panose="00000700000000000000" pitchFamily="2" charset="0"/>
              </a:rPr>
              <a:t>www.projecthopevirginia.org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/>
        </p:nvSpPr>
        <p:spPr>
          <a:xfrm>
            <a:off x="716417" y="4236592"/>
            <a:ext cx="7427458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defTabSz="1219170">
              <a:buClr>
                <a:srgbClr val="000000"/>
              </a:buClr>
              <a:buSzPts val="1100"/>
            </a:pPr>
            <a:r>
              <a:rPr lang="en-GB" sz="4400" kern="0" dirty="0">
                <a:solidFill>
                  <a:srgbClr val="EEB221"/>
                </a:solidFill>
                <a:latin typeface="Montserrat ExtraBold"/>
                <a:ea typeface="Montserrat ExtraBold"/>
                <a:cs typeface="Montserrat ExtraBold"/>
                <a:sym typeface="Montserrat ExtraBold"/>
                <a:hlinkClick r:id="rId4"/>
              </a:rPr>
              <a:t>Early Childhood videos</a:t>
            </a:r>
            <a:endParaRPr lang="en-GB" sz="4400" kern="0" dirty="0">
              <a:solidFill>
                <a:srgbClr val="EEB22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FCF65-4F84-DEDC-0695-0D645423C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99662"/>
            <a:ext cx="11360800" cy="7636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Parent Pack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33B18-8A26-CD70-9595-1B9FF4E4FE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6613" y="1056150"/>
            <a:ext cx="5562911" cy="4555200"/>
          </a:xfrm>
        </p:spPr>
        <p:txBody>
          <a:bodyPr anchor="t">
            <a:normAutofit/>
          </a:bodyPr>
          <a:lstStyle/>
          <a:p>
            <a:pPr marL="0" indent="0" fontAlgn="base">
              <a:spcAft>
                <a:spcPts val="600"/>
              </a:spcAft>
              <a:buNone/>
            </a:pPr>
            <a:r>
              <a:rPr lang="en-US" kern="1200" dirty="0">
                <a:solidFill>
                  <a:schemeClr val="dk1"/>
                </a:solidFill>
              </a:rPr>
              <a:t>Order online: </a:t>
            </a:r>
          </a:p>
          <a:p>
            <a:pPr marL="0" indent="0" fontAlgn="base">
              <a:spcAft>
                <a:spcPts val="600"/>
              </a:spcAft>
              <a:buNone/>
            </a:pPr>
            <a:r>
              <a:rPr lang="en-US" kern="1200" dirty="0">
                <a:solidFill>
                  <a:schemeClr val="dk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Project HOPE - Virginia Materials Order Form (qualtrics.com)</a:t>
            </a:r>
            <a:endParaRPr lang="en-US" kern="1200" dirty="0">
              <a:solidFill>
                <a:schemeClr val="dk1"/>
              </a:solidFill>
            </a:endParaRPr>
          </a:p>
          <a:p>
            <a:pPr marL="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kern="1200" dirty="0">
              <a:solidFill>
                <a:schemeClr val="dk1"/>
              </a:solidFill>
            </a:endParaRPr>
          </a:p>
          <a:p>
            <a:pPr marL="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kern="1200" dirty="0">
              <a:solidFill>
                <a:schemeClr val="dk1"/>
              </a:solidFill>
            </a:endParaRPr>
          </a:p>
        </p:txBody>
      </p:sp>
      <p:pic>
        <p:nvPicPr>
          <p:cNvPr id="1026" name="Picture 2" descr="Parent Pack for Parents of Young Children">
            <a:extLst>
              <a:ext uri="{FF2B5EF4-FFF2-40B4-BE49-F238E27FC236}">
                <a16:creationId xmlns:a16="http://schemas.microsoft.com/office/drawing/2014/main" id="{2FBD1724-B21A-57E5-F7C7-0F7ABE965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" r="-3" b="-3"/>
          <a:stretch/>
        </p:blipFill>
        <p:spPr bwMode="auto">
          <a:xfrm>
            <a:off x="301611" y="953490"/>
            <a:ext cx="4403739" cy="5819011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5309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aid little girl, scabbed legs"/>
          <p:cNvPicPr>
            <a:picLocks noChangeAspect="1"/>
          </p:cNvPicPr>
          <p:nvPr/>
        </p:nvPicPr>
        <p:blipFill>
          <a:blip r:embed="rId4"/>
          <a:srcRect l="11200"/>
          <a:stretch>
            <a:fillRect/>
          </a:stretch>
        </p:blipFill>
        <p:spPr>
          <a:xfrm>
            <a:off x="1" y="-79310"/>
            <a:ext cx="12192000" cy="693731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51F216F-1462-D2DE-B8B2-960577F154D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929323" y="0"/>
            <a:ext cx="7081521" cy="153999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91425" tIns="91425" rIns="91425" bIns="91425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135740"/>
                </a:solidFill>
                <a:effectLst/>
                <a:uLnTx/>
                <a:uFillTx/>
                <a:latin typeface="Montserrat SemiBold" panose="00000700000000000000" pitchFamily="2" charset="0"/>
                <a:ea typeface="Arial"/>
                <a:cs typeface="Arial"/>
                <a:sym typeface="Arial"/>
              </a:rPr>
              <a:t>Young Children Experiencing Homelessness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44678" y="1539995"/>
            <a:ext cx="7747322" cy="508707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sz="3800" b="1" dirty="0">
                <a:solidFill>
                  <a:schemeClr val="tx1"/>
                </a:solidFill>
                <a:latin typeface="Montserrat Medium" panose="00000600000000000000" pitchFamily="2" charset="0"/>
              </a:rPr>
              <a:t>2024-25 (Preliminary)</a:t>
            </a:r>
            <a:endParaRPr lang="en-US" sz="3800" dirty="0">
              <a:solidFill>
                <a:schemeClr val="tx1"/>
              </a:solidFill>
              <a:latin typeface="Montserrat Medium" panose="00000600000000000000" pitchFamily="2" charset="0"/>
            </a:endParaRPr>
          </a:p>
          <a:p>
            <a:pPr lvl="1"/>
            <a:r>
              <a:rPr lang="en-US" sz="3800" b="1" dirty="0">
                <a:solidFill>
                  <a:schemeClr val="tx1"/>
                </a:solidFill>
                <a:latin typeface="Montserrat Medium" panose="00000600000000000000" pitchFamily="2" charset="0"/>
              </a:rPr>
              <a:t>581</a:t>
            </a:r>
            <a:r>
              <a:rPr lang="en-US" sz="3800" dirty="0">
                <a:solidFill>
                  <a:schemeClr val="tx1"/>
                </a:solidFill>
                <a:latin typeface="Montserrat Medium" panose="00000600000000000000" pitchFamily="2" charset="0"/>
              </a:rPr>
              <a:t> under 3 served by subgrants (</a:t>
            </a:r>
            <a:r>
              <a:rPr lang="en-US" sz="3800" b="1" dirty="0">
                <a:solidFill>
                  <a:schemeClr val="tx1"/>
                </a:solidFill>
                <a:latin typeface="Montserrat Medium" panose="00000600000000000000" pitchFamily="2" charset="0"/>
              </a:rPr>
              <a:t>382</a:t>
            </a:r>
            <a:r>
              <a:rPr lang="en-US" sz="3800" dirty="0">
                <a:solidFill>
                  <a:schemeClr val="tx1"/>
                </a:solidFill>
                <a:latin typeface="Montserrat Medium" panose="00000600000000000000" pitchFamily="2" charset="0"/>
              </a:rPr>
              <a:t> last year)</a:t>
            </a:r>
          </a:p>
          <a:p>
            <a:pPr lvl="1"/>
            <a:r>
              <a:rPr lang="en-US" sz="3800" b="1" dirty="0">
                <a:solidFill>
                  <a:schemeClr val="tx1"/>
                </a:solidFill>
                <a:latin typeface="Montserrat Medium" panose="00000600000000000000" pitchFamily="2" charset="0"/>
              </a:rPr>
              <a:t>700 </a:t>
            </a:r>
            <a:r>
              <a:rPr lang="en-US" sz="3800" dirty="0">
                <a:solidFill>
                  <a:schemeClr val="tx1"/>
                </a:solidFill>
                <a:latin typeface="Montserrat Medium" panose="00000600000000000000" pitchFamily="2" charset="0"/>
              </a:rPr>
              <a:t>3-5 not K enrolled in public schools (</a:t>
            </a:r>
            <a:r>
              <a:rPr lang="en-US" sz="3800" b="1" dirty="0">
                <a:solidFill>
                  <a:schemeClr val="tx1"/>
                </a:solidFill>
                <a:latin typeface="Montserrat Medium" panose="00000600000000000000" pitchFamily="2" charset="0"/>
              </a:rPr>
              <a:t>635 </a:t>
            </a:r>
            <a:r>
              <a:rPr lang="en-US" sz="3800" dirty="0">
                <a:solidFill>
                  <a:schemeClr val="tx1"/>
                </a:solidFill>
                <a:latin typeface="Montserrat Medium" panose="00000600000000000000" pitchFamily="2" charset="0"/>
              </a:rPr>
              <a:t>last year)</a:t>
            </a:r>
          </a:p>
          <a:p>
            <a:pPr lvl="1"/>
            <a:endParaRPr lang="en-US" sz="3800" dirty="0">
              <a:latin typeface="Montserrat Medium" panose="00000600000000000000" pitchFamily="2" charset="0"/>
            </a:endParaRPr>
          </a:p>
          <a:p>
            <a:pPr lvl="1"/>
            <a:r>
              <a:rPr lang="en-US" sz="3800" dirty="0">
                <a:solidFill>
                  <a:schemeClr val="tx1"/>
                </a:solidFill>
                <a:latin typeface="Montserrat Medium" panose="00000600000000000000" pitchFamily="2" charset="0"/>
              </a:rPr>
              <a:t>Dec 2024 SAIPE (2023 data)</a:t>
            </a:r>
          </a:p>
          <a:p>
            <a:pPr lvl="2"/>
            <a:r>
              <a:rPr lang="en-US" sz="3800" dirty="0">
                <a:solidFill>
                  <a:schemeClr val="tx1"/>
                </a:solidFill>
                <a:latin typeface="Montserrat Medium" panose="00000600000000000000" pitchFamily="2" charset="0"/>
              </a:rPr>
              <a:t>0-5 yrs in poverty: 60, 411</a:t>
            </a:r>
          </a:p>
          <a:p>
            <a:pPr lvl="2"/>
            <a:r>
              <a:rPr lang="en-US" sz="3800" dirty="0">
                <a:solidFill>
                  <a:schemeClr val="tx1"/>
                </a:solidFill>
                <a:latin typeface="Montserrat Medium" panose="00000600000000000000" pitchFamily="2" charset="0"/>
              </a:rPr>
              <a:t>Extrapolate to homeless (10%): 6, 041</a:t>
            </a:r>
            <a:endParaRPr lang="en-US" dirty="0"/>
          </a:p>
          <a:p>
            <a:pPr lvl="1"/>
            <a:endParaRPr lang="en-US" dirty="0"/>
          </a:p>
          <a:p>
            <a:pPr eaLnBrk="1" hangingPunct="1"/>
            <a:endParaRPr lang="en-US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060338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472B5-7E96-6175-37C7-254C0EF0F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35740"/>
                </a:solidFill>
                <a:latin typeface="Montserrat SemiBold" panose="00000700000000000000" pitchFamily="2" charset="0"/>
              </a:rPr>
              <a:t>Update on Future Funding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3971A-92A3-3535-D7C7-C665DBD5E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9781" y="1536633"/>
            <a:ext cx="11869947" cy="4881420"/>
          </a:xfrm>
        </p:spPr>
        <p:txBody>
          <a:bodyPr>
            <a:normAutofit/>
          </a:bodyPr>
          <a:lstStyle/>
          <a:p>
            <a:r>
              <a:rPr lang="en-US" dirty="0">
                <a:latin typeface="Montserrat Medium" panose="00000600000000000000" pitchFamily="2" charset="0"/>
              </a:rPr>
              <a:t>FY26 not final</a:t>
            </a:r>
          </a:p>
          <a:p>
            <a:pPr lvl="1"/>
            <a:r>
              <a:rPr lang="en-US" sz="2800" dirty="0">
                <a:latin typeface="Montserrat Medium" panose="00000600000000000000" pitchFamily="2" charset="0"/>
              </a:rPr>
              <a:t>President’s Budget – eliminate MV into state block grants</a:t>
            </a:r>
          </a:p>
          <a:p>
            <a:pPr lvl="1"/>
            <a:r>
              <a:rPr lang="en-US" sz="2800" dirty="0">
                <a:latin typeface="Montserrat Medium" panose="00000600000000000000" pitchFamily="2" charset="0"/>
              </a:rPr>
              <a:t>House Budget – maintain MV as a separate program with level funding</a:t>
            </a:r>
          </a:p>
          <a:p>
            <a:pPr lvl="1"/>
            <a:r>
              <a:rPr lang="en-US" sz="2800" dirty="0">
                <a:latin typeface="Montserrat Medium" panose="00000600000000000000" pitchFamily="2" charset="0"/>
              </a:rPr>
              <a:t>Senate Budget - maintain MV as a separate program with level funding</a:t>
            </a:r>
          </a:p>
          <a:p>
            <a:pPr lvl="1"/>
            <a:r>
              <a:rPr lang="en-US" sz="2800" dirty="0">
                <a:latin typeface="Montserrat Medium" panose="00000600000000000000" pitchFamily="2" charset="0"/>
              </a:rPr>
              <a:t>House Budget significantly cuts funding for other programs that support CYEH</a:t>
            </a:r>
          </a:p>
        </p:txBody>
      </p:sp>
    </p:spTree>
    <p:extLst>
      <p:ext uri="{BB962C8B-B14F-4D97-AF65-F5344CB8AC3E}">
        <p14:creationId xmlns:p14="http://schemas.microsoft.com/office/powerpoint/2010/main" val="3196114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5740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>
            <a:spLocks noGrp="1"/>
          </p:cNvSpPr>
          <p:nvPr>
            <p:ph type="title" idx="4294967295"/>
          </p:nvPr>
        </p:nvSpPr>
        <p:spPr>
          <a:xfrm>
            <a:off x="721600" y="900968"/>
            <a:ext cx="10748800" cy="107717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defTabSz="1219170">
              <a:buClr>
                <a:srgbClr val="000000"/>
              </a:buClr>
              <a:buSzTx/>
              <a:defRPr/>
            </a:pPr>
            <a:r>
              <a:rPr lang="en-GB" sz="5400" dirty="0">
                <a:solidFill>
                  <a:srgbClr val="EEB221"/>
                </a:solidFill>
                <a:latin typeface="Montserrat SemiBold" panose="00000700000000000000" pitchFamily="2" charset="0"/>
                <a:ea typeface="Montserrat ExtraBold"/>
                <a:cs typeface="Montserrat ExtraBold"/>
                <a:sym typeface="Montserrat ExtraBold"/>
              </a:rPr>
              <a:t>Contact Information</a:t>
            </a:r>
            <a:endParaRPr lang="en-GB" sz="5400" dirty="0">
              <a:solidFill>
                <a:srgbClr val="EEB22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" name="Google Shape;117;p22">
            <a:extLst>
              <a:ext uri="{FF2B5EF4-FFF2-40B4-BE49-F238E27FC236}">
                <a16:creationId xmlns:a16="http://schemas.microsoft.com/office/drawing/2014/main" id="{0B7DE209-D8C1-5339-7AD5-A39F3F2642A2}"/>
              </a:ext>
            </a:extLst>
          </p:cNvPr>
          <p:cNvSpPr txBox="1"/>
          <p:nvPr/>
        </p:nvSpPr>
        <p:spPr>
          <a:xfrm>
            <a:off x="721600" y="2124157"/>
            <a:ext cx="10748800" cy="2338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 defTabSz="1219170">
              <a:buClr>
                <a:srgbClr val="000000"/>
              </a:buClr>
            </a:pPr>
            <a:endParaRPr lang="en-GB" sz="4533" kern="0" dirty="0">
              <a:solidFill>
                <a:srgbClr val="FFFFFF"/>
              </a:solidFill>
              <a:latin typeface="Montserrat SemiBold" panose="00000700000000000000" pitchFamily="2" charset="0"/>
              <a:ea typeface="Montserrat ExtraBold"/>
              <a:cs typeface="Montserrat ExtraBold"/>
              <a:sym typeface="Montserrat ExtraBold"/>
            </a:endParaRPr>
          </a:p>
          <a:p>
            <a:pPr algn="ctr" defTabSz="1219170">
              <a:buClr>
                <a:srgbClr val="000000"/>
              </a:buClr>
            </a:pPr>
            <a:r>
              <a:rPr lang="en-GB" sz="4533" kern="0" dirty="0">
                <a:solidFill>
                  <a:srgbClr val="FFFFFF"/>
                </a:solidFill>
                <a:latin typeface="Montserrat SemiBold" panose="00000700000000000000" pitchFamily="2" charset="0"/>
                <a:ea typeface="Montserrat ExtraBold"/>
                <a:cs typeface="Montserrat ExtraBold"/>
                <a:sym typeface="Montserrat ExtraBol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pxpopp@wm.edu</a:t>
            </a:r>
            <a:endParaRPr lang="en-GB" sz="4533" kern="0" dirty="0">
              <a:solidFill>
                <a:srgbClr val="FFFFFF"/>
              </a:solidFill>
              <a:latin typeface="Montserrat SemiBold" panose="00000700000000000000" pitchFamily="2" charset="0"/>
              <a:ea typeface="Montserrat ExtraBold"/>
              <a:cs typeface="Montserrat ExtraBold"/>
              <a:sym typeface="Montserrat ExtraBold"/>
            </a:endParaRPr>
          </a:p>
          <a:p>
            <a:pPr algn="ctr" defTabSz="1219170">
              <a:buClr>
                <a:srgbClr val="000000"/>
              </a:buClr>
            </a:pPr>
            <a:r>
              <a:rPr lang="en-GB" sz="4533" kern="0" dirty="0">
                <a:solidFill>
                  <a:srgbClr val="FFFFFF"/>
                </a:solidFill>
                <a:latin typeface="Montserrat SemiBold" panose="00000700000000000000" pitchFamily="2" charset="0"/>
                <a:ea typeface="Montserrat ExtraBold"/>
                <a:cs typeface="Montserrat ExtraBold"/>
                <a:sym typeface="Montserrat ExtraBold"/>
                <a:hlinkClick r:id="rId4"/>
              </a:rPr>
              <a:t>projecthopevirginia.org  </a:t>
            </a:r>
            <a:endParaRPr sz="1333" kern="0" dirty="0">
              <a:solidFill>
                <a:srgbClr val="FFFFFF"/>
              </a:solidFill>
              <a:latin typeface="Montserrat SemiBold" panose="00000700000000000000" pitchFamily="2" charset="0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|QOMOQUESTION" val="&lt;?xml version=&quot;1.0&quot;?&gt;&#10;&lt;Question xmlns:xsd=&quot;http://www.w3.org/2001/XMLSchema&quot; xmlns:xsi=&quot;http://www.w3.org/2001/XMLSchema-instance&quot;&gt;&#10;  &lt;Timer&gt;30&lt;/Timer&gt;&#10;  &lt;Answer /&gt;&#10;  &lt;Point&gt;10&lt;/Point&gt;&#10;  &lt;ID&gt;ede8fb3d-bf67-4171-8390-d7fdc02814a5&lt;/ID&gt;&#10;  &lt;No&gt;0&lt;/No&gt;&#10;  &lt;Options&gt;&#10;    &lt;Option&gt;&#10;      &lt;IsCorrect&gt;false&lt;/IsCorrect&gt;&#10;      &lt;ID&gt;1&lt;/ID&gt;&#10;      &lt;Text /&gt;&#10;      &lt;Point&gt;1&lt;/Point&gt;&#10;    &lt;/Option&gt;&#10;    &lt;Option&gt;&#10;      &lt;IsCorrect&gt;false&lt;/IsCorrect&gt;&#10;      &lt;ID&gt;2&lt;/ID&gt;&#10;      &lt;Text /&gt;&#10;      &lt;Point&gt;2&lt;/Point&gt;&#10;    &lt;/Option&gt;&#10;  &lt;/Options&gt;&#10;  &lt;Text /&gt;&#10;  &lt;Type&gt;2&lt;/Type&gt;&#10;  &lt;Mode&gt;0&lt;/Mode&gt;&#10;  &lt;FOption&gt;0&lt;/FOption&gt;&#10;&lt;/Question&gt;"/>
</p:tagLst>
</file>

<file path=ppt/theme/theme1.xml><?xml version="1.0" encoding="utf-8"?>
<a:theme xmlns:a="http://schemas.openxmlformats.org/drawingml/2006/main" name="HOPE font siz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A873F1237D914497DFA1E8D85B5035" ma:contentTypeVersion="22" ma:contentTypeDescription="Create a new document." ma:contentTypeScope="" ma:versionID="70e10c1e84a375010c78151701e891d9">
  <xsd:schema xmlns:xsd="http://www.w3.org/2001/XMLSchema" xmlns:xs="http://www.w3.org/2001/XMLSchema" xmlns:p="http://schemas.microsoft.com/office/2006/metadata/properties" xmlns:ns2="ce556be0-c294-43de-afe1-0aa1eca57840" xmlns:ns3="93a2e542-a916-4ab4-932f-f5e77b65553e" targetNamespace="http://schemas.microsoft.com/office/2006/metadata/properties" ma:root="true" ma:fieldsID="5da638cf982f03d25fa5c0177be579a2" ns2:_="" ns3:_="">
    <xsd:import namespace="ce556be0-c294-43de-afe1-0aa1eca57840"/>
    <xsd:import namespace="93a2e542-a916-4ab4-932f-f5e77b6555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Comments" minOccurs="0"/>
                <xsd:element ref="ns3:SharedWithUsers" minOccurs="0"/>
                <xsd:element ref="ns3:SharedWithDetails" minOccurs="0"/>
                <xsd:element ref="ns2:ReportType" minOccurs="0"/>
                <xsd:element ref="ns2:Reg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Notes" minOccurs="0"/>
                <xsd:element ref="ns2:MediaServiceObjectDetectorVersions" minOccurs="0"/>
                <xsd:element ref="ns2:AddedtoTab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556be0-c294-43de-afe1-0aa1eca578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 2" ma:description="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Comments" ma:index="16" nillable="true" ma:displayName="Comments" ma:format="Dropdown" ma:internalName="Comments">
      <xsd:simpleType>
        <xsd:restriction base="dms:Note">
          <xsd:maxLength value="255"/>
        </xsd:restriction>
      </xsd:simpleType>
    </xsd:element>
    <xsd:element name="ReportType" ma:index="19" nillable="true" ma:displayName="Tags" ma:format="Dropdown" ma:internalName="Report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Initial"/>
                    <xsd:enumeration value="Midyear"/>
                    <xsd:enumeration value="Final"/>
                    <xsd:enumeration value="Revised"/>
                    <xsd:enumeration value="ARPA"/>
                    <xsd:enumeration value="Therapy"/>
                    <xsd:enumeration value="Active Users"/>
                    <xsd:enumeration value="Fed Balance"/>
                    <xsd:enumeration value="Lookup Table"/>
                    <xsd:enumeration value="Compilation"/>
                    <xsd:enumeration value="SFY Data Table"/>
                  </xsd:restriction>
                </xsd:simpleType>
              </xsd:element>
            </xsd:sequence>
          </xsd:extension>
        </xsd:complexContent>
      </xsd:complexType>
    </xsd:element>
    <xsd:element name="Region" ma:index="20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VA"/>
                    <xsd:enumeration value="Central"/>
                    <xsd:enumeration value="South Central"/>
                    <xsd:enumeration value="Southwest"/>
                    <xsd:enumeration value="Tidewater"/>
                    <xsd:enumeration value="Valley"/>
                  </xsd:restriction>
                </xsd:simpleType>
              </xsd:element>
            </xsd:sequence>
          </xsd:extension>
        </xsd:complexContent>
      </xsd:complex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920e099-540f-4e49-b54d-0e500676ccf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Notes" ma:index="25" nillable="true" ma:displayName="Notes" ma:format="Dropdown" ma:internalName="Notes">
      <xsd:simpleType>
        <xsd:restriction base="dms:Note">
          <xsd:maxLength value="255"/>
        </xsd:restriction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AddedtoTab" ma:index="27" nillable="true" ma:displayName="Added to Tab" ma:default="1" ma:format="Dropdown" ma:internalName="AddedtoTab">
      <xsd:simpleType>
        <xsd:restriction base="dms:Boolean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a2e542-a916-4ab4-932f-f5e77b65553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ff9793c-5cf0-4516-952c-887665a41a3e}" ma:internalName="TaxCatchAll" ma:showField="CatchAllData" ma:web="93a2e542-a916-4ab4-932f-f5e77b6555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ents xmlns="ce556be0-c294-43de-afe1-0aa1eca57840" xsi:nil="true"/>
    <AddedtoTab xmlns="ce556be0-c294-43de-afe1-0aa1eca57840">true</AddedtoTab>
    <Notes xmlns="ce556be0-c294-43de-afe1-0aa1eca57840" xsi:nil="true"/>
    <lcf76f155ced4ddcb4097134ff3c332f xmlns="ce556be0-c294-43de-afe1-0aa1eca57840">
      <Terms xmlns="http://schemas.microsoft.com/office/infopath/2007/PartnerControls"/>
    </lcf76f155ced4ddcb4097134ff3c332f>
    <ReportType xmlns="ce556be0-c294-43de-afe1-0aa1eca57840" xsi:nil="true"/>
    <Region xmlns="ce556be0-c294-43de-afe1-0aa1eca57840" xsi:nil="true"/>
    <TaxCatchAll xmlns="93a2e542-a916-4ab4-932f-f5e77b65553e" xsi:nil="true"/>
  </documentManagement>
</p:properties>
</file>

<file path=customXml/itemProps1.xml><?xml version="1.0" encoding="utf-8"?>
<ds:datastoreItem xmlns:ds="http://schemas.openxmlformats.org/officeDocument/2006/customXml" ds:itemID="{92805D8B-7AEC-4FE0-BD3D-17678B02F348}"/>
</file>

<file path=customXml/itemProps2.xml><?xml version="1.0" encoding="utf-8"?>
<ds:datastoreItem xmlns:ds="http://schemas.openxmlformats.org/officeDocument/2006/customXml" ds:itemID="{CF0EE09C-C58D-414A-8A6C-588F97E7AE09}"/>
</file>

<file path=customXml/itemProps3.xml><?xml version="1.0" encoding="utf-8"?>
<ds:datastoreItem xmlns:ds="http://schemas.openxmlformats.org/officeDocument/2006/customXml" ds:itemID="{B58E86F5-BF70-4A96-9EE3-CA996FEC4CB4}"/>
</file>

<file path=docProps/app.xml><?xml version="1.0" encoding="utf-8"?>
<Properties xmlns="http://schemas.openxmlformats.org/officeDocument/2006/extended-properties" xmlns:vt="http://schemas.openxmlformats.org/officeDocument/2006/docPropsVTypes">
  <TotalTime>2814</TotalTime>
  <Words>148</Words>
  <Application>Microsoft Office PowerPoint</Application>
  <PresentationFormat>Widescreen</PresentationFormat>
  <Paragraphs>27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Montserrat ExtraBold</vt:lpstr>
      <vt:lpstr>Montserrat Medium</vt:lpstr>
      <vt:lpstr>Montserrat SemiBold</vt:lpstr>
      <vt:lpstr>HOPE font size</vt:lpstr>
      <vt:lpstr>Simple Light</vt:lpstr>
      <vt:lpstr>PowerPoint Presentation</vt:lpstr>
      <vt:lpstr>PowerPoint Presentation</vt:lpstr>
      <vt:lpstr>PowerPoint Presentation</vt:lpstr>
      <vt:lpstr>Parent Pack</vt:lpstr>
      <vt:lpstr>Young Children Experiencing Homelessness</vt:lpstr>
      <vt:lpstr>Update on Future Funding</vt:lpstr>
      <vt:lpstr>Contact Information</vt:lpstr>
    </vt:vector>
  </TitlesOfParts>
  <Company>William &amp; Mary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Kate</dc:creator>
  <cp:lastModifiedBy>Popp, Pat</cp:lastModifiedBy>
  <cp:revision>54</cp:revision>
  <cp:lastPrinted>2025-12-05T14:19:38Z</cp:lastPrinted>
  <dcterms:created xsi:type="dcterms:W3CDTF">2023-10-19T13:35:11Z</dcterms:created>
  <dcterms:modified xsi:type="dcterms:W3CDTF">2025-12-05T14:19:45Z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0x01010044A873F1237D914497DFA1E8D85B5035</vt:lpwstr>
  </property>
</Properties>
</file>